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9" r:id="rId2"/>
    <p:sldId id="326" r:id="rId3"/>
    <p:sldId id="330" r:id="rId4"/>
    <p:sldId id="256" r:id="rId5"/>
    <p:sldId id="354" r:id="rId6"/>
    <p:sldId id="346" r:id="rId7"/>
    <p:sldId id="347" r:id="rId8"/>
    <p:sldId id="355" r:id="rId9"/>
    <p:sldId id="356" r:id="rId10"/>
    <p:sldId id="331" r:id="rId11"/>
    <p:sldId id="332" r:id="rId12"/>
    <p:sldId id="33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6A107-B7B9-4123-A17B-5F2D9AC21899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C7F8-36A6-4168-8A6C-83FCBF0CC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C301-5DBF-4A11-8EE3-C54FB0715F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ED56-D70C-472D-81D8-82D31DDAD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48223-ECB3-438B-A17E-A1DFF2D4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14A4-894D-4591-8705-002364D7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D9FF-D69F-4583-8B41-8DC895D33D6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754DA-866D-4F2A-88DB-2D742611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453A9-BF81-4299-90AF-7C245902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3C5-751D-4579-81C4-B826A971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4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91E17-6184-4C1C-BF65-BDE9B829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FE981-2D52-4202-AC04-73222A75A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503C7-1554-41A8-A7F7-47FD9BEE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D9FF-D69F-4583-8B41-8DC895D33D6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0D768-0D7B-4BB3-9D41-A278CB84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F84C3-5CC6-480D-A853-DB30369D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3C5-751D-4579-81C4-B826A971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AB542-FA83-443E-B647-9E951FF5F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DB7D7-E8A2-46DB-A74A-5AA9D39E3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23BB7-123D-49DF-AB81-FB7FF651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D9FF-D69F-4583-8B41-8DC895D33D6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44F0-6374-4CD6-9166-4610C9FB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B62DB-1A0B-443E-BFAA-58A4DDDA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3C5-751D-4579-81C4-B826A971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4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3978-39BF-4C39-A9E7-B7C11967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4199F-7F5C-4A17-B4CD-7D9582FC5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9BB02-8A03-4B07-81B4-5060EC67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D9FF-D69F-4583-8B41-8DC895D33D6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08448-F1FB-4820-A45D-9F031379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E7D89-BAAE-4141-BD4C-160060F7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3C5-751D-4579-81C4-B826A971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3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CA3E2-E26C-4386-A955-782A9714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E9470-AFF0-40DF-8C97-22BAEA035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CBC2C-B499-4E24-9F49-9C818589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D9FF-D69F-4583-8B41-8DC895D33D6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63C86-B4E7-4A00-BF46-9FA15991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DCAD9-2366-4A82-A6AC-87BE40B9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3C5-751D-4579-81C4-B826A971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7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7941-737B-48C8-96AF-2CA40861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BD5F5-FDFB-4A61-80A9-14DBBA23E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0AB06-ACF4-4DCF-A36B-29D098494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51900-2A04-4A90-9140-40927B07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D9FF-D69F-4583-8B41-8DC895D33D6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7DB25-91EA-44B7-B52D-5759E6D0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7ADA9-5F57-4268-91C6-2BF9E444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3C5-751D-4579-81C4-B826A971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5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7452-12EF-4D4C-B39E-ADAE778F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98509-D074-4735-8894-79D88D069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9712C-0583-4C04-AFD7-4EA73BD1E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22681-C0F0-47E5-A6B7-68D3DBAC8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2A390-007B-4D2A-9EAA-55163C813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49D42-DD3B-459D-81A7-9BA90943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D9FF-D69F-4583-8B41-8DC895D33D6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ADA22-39D8-40F9-B3B8-25832726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0C5B02-9CB5-4ED4-8EFF-CE90BDB0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3C5-751D-4579-81C4-B826A971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D0DB-91F9-4CC0-9FA8-00A06CA1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29E32-33AB-4DCB-8D45-A49219CA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D9FF-D69F-4583-8B41-8DC895D33D6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6BEB1-8BDD-4809-AB8D-D5F872D4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E8CEE-DBA7-442A-A2E0-813EF185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3C5-751D-4579-81C4-B826A971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9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27603-D3DC-41EE-A2EF-83B7FAAF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D9FF-D69F-4583-8B41-8DC895D33D6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2FCE4-39D1-464F-9BE5-55701730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13294-9B60-45FC-AAFB-594BA307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3C5-751D-4579-81C4-B826A971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8228-6821-4377-B769-64CB1D54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189CF-C1E8-41B9-91E3-F7F449D82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5A882-0075-40BA-8D44-C4D9E56A6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0B7B8-4257-47D6-A294-E5FADDB1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D9FF-D69F-4583-8B41-8DC895D33D6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D70AA-D482-4015-BD23-FF4E2362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A1585-89A9-4CA0-A1F9-D7B50234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3C5-751D-4579-81C4-B826A971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DCDC-DE4A-4859-8550-38095FE3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3F0A0-997F-45A4-A123-6EF5DCEC8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80CF9-539E-4195-A46B-258B096D5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C28DE-9B34-4655-842E-30AB7F21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D9FF-D69F-4583-8B41-8DC895D33D6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2C82A-2994-4A28-919F-08EC4954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90DF5-5BBC-4B37-8A7B-8F475A6F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3C5-751D-4579-81C4-B826A971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9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FBD5D-EBD7-4A21-B163-5F661273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F48B8-D73D-4C68-86EE-42533B224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838-5A68-411A-B49A-53A84391D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D9FF-D69F-4583-8B41-8DC895D33D6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6B0F0-F3B6-4AA3-BE04-4D4BADBA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6FEE5-69B2-413E-A095-37BC618AA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03C5-751D-4579-81C4-B826A971C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7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F76486-373C-982B-48DE-33F1EB283C6F}"/>
              </a:ext>
            </a:extLst>
          </p:cNvPr>
          <p:cNvSpPr txBox="1"/>
          <p:nvPr/>
        </p:nvSpPr>
        <p:spPr>
          <a:xfrm>
            <a:off x="1152312" y="651237"/>
            <a:ext cx="965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Unemployment Insurance and ReEmployCT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 Basics</a:t>
            </a:r>
            <a:endParaRPr lang="en-US" sz="36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CEF402-1ED4-BA46-CC0C-635AE79CCFBD}"/>
              </a:ext>
            </a:extLst>
          </p:cNvPr>
          <p:cNvGrpSpPr/>
          <p:nvPr/>
        </p:nvGrpSpPr>
        <p:grpSpPr>
          <a:xfrm>
            <a:off x="2071979" y="1972055"/>
            <a:ext cx="7801783" cy="4234708"/>
            <a:chOff x="961535" y="1139312"/>
            <a:chExt cx="4590854" cy="24918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DDBEB2-5AF9-0251-4DD0-BB17176D0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75" r="24125" b="78325"/>
            <a:stretch/>
          </p:blipFill>
          <p:spPr>
            <a:xfrm>
              <a:off x="961535" y="1139312"/>
              <a:ext cx="4590854" cy="75547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6AFD6A-7D22-5355-A441-6C4EB6D1B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75" t="35423" r="3042"/>
            <a:stretch/>
          </p:blipFill>
          <p:spPr>
            <a:xfrm>
              <a:off x="970965" y="1894789"/>
              <a:ext cx="4581424" cy="1736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63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A489AE-03FA-2944-78E1-16F9235607B3}"/>
              </a:ext>
            </a:extLst>
          </p:cNvPr>
          <p:cNvSpPr txBox="1"/>
          <p:nvPr/>
        </p:nvSpPr>
        <p:spPr>
          <a:xfrm>
            <a:off x="6200799" y="420661"/>
            <a:ext cx="448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Locked Out of Your Account – Ask for Help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F5A55C-B77A-6403-0A20-242481EB50B5}"/>
              </a:ext>
            </a:extLst>
          </p:cNvPr>
          <p:cNvSpPr txBox="1"/>
          <p:nvPr/>
        </p:nvSpPr>
        <p:spPr>
          <a:xfrm>
            <a:off x="208598" y="4068014"/>
            <a:ext cx="58874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Form If: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experiencing errors with/cannot remember </a:t>
            </a:r>
            <a:r>
              <a:rPr lang="en-US" sz="14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 remember </a:t>
            </a:r>
            <a:r>
              <a:rPr lang="en-US" sz="14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Password</a:t>
            </a:r>
            <a:endParaRPr lang="en-US" sz="1400" b="1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exhausted three (3) attempts to </a:t>
            </a:r>
            <a:r>
              <a:rPr lang="en-US" sz="14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 into </a:t>
            </a:r>
            <a:r>
              <a:rPr lang="en-US" sz="14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ReEmployCT</a:t>
            </a:r>
            <a:r>
              <a:rPr lang="en-US" sz="14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exhausted three (3) attempts to </a:t>
            </a:r>
            <a:r>
              <a:rPr lang="en-US" sz="14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reset Password in </a:t>
            </a:r>
            <a:r>
              <a:rPr lang="en-US" sz="1400" b="1" i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ReEmployCT</a:t>
            </a:r>
            <a:endParaRPr lang="en-US" sz="1400" b="1" i="1" u="sng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Note:  If not attempted to reset Password in </a:t>
            </a:r>
            <a:r>
              <a:rPr lang="en-US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ReEmployCT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go to </a:t>
            </a:r>
            <a:r>
              <a:rPr lang="en-US" sz="14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www.filectui.com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select </a:t>
            </a:r>
            <a:r>
              <a:rPr lang="en-US" sz="14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Reset My Password</a:t>
            </a:r>
            <a:endParaRPr lang="en-US" sz="1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4087F9-EA7C-FB99-7F58-F894EE7EC2CC}"/>
              </a:ext>
            </a:extLst>
          </p:cNvPr>
          <p:cNvGrpSpPr/>
          <p:nvPr/>
        </p:nvGrpSpPr>
        <p:grpSpPr>
          <a:xfrm>
            <a:off x="121239" y="1422480"/>
            <a:ext cx="352167" cy="338554"/>
            <a:chOff x="592933" y="2251243"/>
            <a:chExt cx="352167" cy="3385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366744-4D26-B9F2-DBAC-D67A81C4444B}"/>
                </a:ext>
              </a:extLst>
            </p:cNvPr>
            <p:cNvSpPr txBox="1"/>
            <p:nvPr/>
          </p:nvSpPr>
          <p:spPr>
            <a:xfrm>
              <a:off x="592933" y="2251243"/>
              <a:ext cx="352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16512A-CE92-43AF-2678-619A33DDCBF7}"/>
                </a:ext>
              </a:extLst>
            </p:cNvPr>
            <p:cNvSpPr/>
            <p:nvPr/>
          </p:nvSpPr>
          <p:spPr>
            <a:xfrm>
              <a:off x="606856" y="2259200"/>
              <a:ext cx="324322" cy="30082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941599-D9EE-0891-9383-55B216B4642A}"/>
              </a:ext>
            </a:extLst>
          </p:cNvPr>
          <p:cNvGrpSpPr/>
          <p:nvPr/>
        </p:nvGrpSpPr>
        <p:grpSpPr>
          <a:xfrm>
            <a:off x="5858580" y="1459012"/>
            <a:ext cx="352167" cy="338554"/>
            <a:chOff x="592933" y="2251243"/>
            <a:chExt cx="352167" cy="33855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5E6907-0409-C241-933E-5AB598478439}"/>
                </a:ext>
              </a:extLst>
            </p:cNvPr>
            <p:cNvSpPr txBox="1"/>
            <p:nvPr/>
          </p:nvSpPr>
          <p:spPr>
            <a:xfrm>
              <a:off x="592933" y="2251243"/>
              <a:ext cx="352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B99661-34B4-8509-0EF5-D689B3DD42C4}"/>
                </a:ext>
              </a:extLst>
            </p:cNvPr>
            <p:cNvSpPr/>
            <p:nvPr/>
          </p:nvSpPr>
          <p:spPr>
            <a:xfrm>
              <a:off x="606856" y="2259200"/>
              <a:ext cx="324322" cy="30082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CB4D33-7F8A-41BB-D04F-CA09683ECC33}"/>
              </a:ext>
            </a:extLst>
          </p:cNvPr>
          <p:cNvGrpSpPr/>
          <p:nvPr/>
        </p:nvGrpSpPr>
        <p:grpSpPr>
          <a:xfrm>
            <a:off x="6300324" y="1458663"/>
            <a:ext cx="5522399" cy="4823481"/>
            <a:chOff x="1590789" y="454734"/>
            <a:chExt cx="4675788" cy="408401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909C9D-B947-F877-C5B9-820B81F2545F}"/>
                </a:ext>
              </a:extLst>
            </p:cNvPr>
            <p:cNvSpPr/>
            <p:nvPr/>
          </p:nvSpPr>
          <p:spPr>
            <a:xfrm>
              <a:off x="1590789" y="454734"/>
              <a:ext cx="4675788" cy="4084018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80CB332-D7FE-87F3-5B14-7401B7EC7521}"/>
                </a:ext>
              </a:extLst>
            </p:cNvPr>
            <p:cNvGrpSpPr/>
            <p:nvPr/>
          </p:nvGrpSpPr>
          <p:grpSpPr>
            <a:xfrm>
              <a:off x="1701454" y="551813"/>
              <a:ext cx="4456065" cy="3879728"/>
              <a:chOff x="1617832" y="216253"/>
              <a:chExt cx="4356865" cy="3793359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A514188-5FDE-B117-4F29-6F0FC922A6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156" t="94330" r="45461" b="4118"/>
              <a:stretch/>
            </p:blipFill>
            <p:spPr>
              <a:xfrm>
                <a:off x="1617832" y="3608908"/>
                <a:ext cx="3523335" cy="104658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AFFD52C-B9AA-AFFD-A9B7-277347A218B8}"/>
                  </a:ext>
                </a:extLst>
              </p:cNvPr>
              <p:cNvGrpSpPr/>
              <p:nvPr/>
            </p:nvGrpSpPr>
            <p:grpSpPr>
              <a:xfrm>
                <a:off x="1617832" y="216253"/>
                <a:ext cx="4356865" cy="3793359"/>
                <a:chOff x="1617832" y="216253"/>
                <a:chExt cx="4356865" cy="3793359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B1E1C07C-21F5-DF77-856D-5B544221DD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5156" t="24578" r="50986" b="50145"/>
                <a:stretch/>
              </p:blipFill>
              <p:spPr>
                <a:xfrm>
                  <a:off x="1617832" y="433206"/>
                  <a:ext cx="2860862" cy="1704948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12AFF39E-FC5C-C41E-52F9-B078116F33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5156" t="55272" r="50026" b="21951"/>
                <a:stretch/>
              </p:blipFill>
              <p:spPr>
                <a:xfrm>
                  <a:off x="1617832" y="2081256"/>
                  <a:ext cx="2975940" cy="1536326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51A43F0F-68F3-1D17-02CA-927E682682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5156" t="14306" r="61171" b="80983"/>
                <a:stretch/>
              </p:blipFill>
              <p:spPr>
                <a:xfrm>
                  <a:off x="1647620" y="216253"/>
                  <a:ext cx="1351242" cy="261868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61250E3A-C5C5-A9F0-D17F-BDFB2C8DDF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1543" t="24578" r="26016" b="50145"/>
                <a:stretch/>
              </p:blipFill>
              <p:spPr>
                <a:xfrm>
                  <a:off x="4478694" y="433206"/>
                  <a:ext cx="1491814" cy="1704948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B3745FE9-E5A5-9D01-16AE-CB241D3FE1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1455" t="55272" r="26017" b="21951"/>
                <a:stretch/>
              </p:blipFill>
              <p:spPr>
                <a:xfrm>
                  <a:off x="4472469" y="2081256"/>
                  <a:ext cx="1502228" cy="1536326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2CF3A25C-C9C1-A2B3-C3A0-D8040C397E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2772" t="88919" r="26016" b="5140"/>
                <a:stretch/>
              </p:blipFill>
              <p:spPr>
                <a:xfrm>
                  <a:off x="4627979" y="3608908"/>
                  <a:ext cx="1344359" cy="40070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DF573C-F913-C19F-6496-A430501506C0}"/>
              </a:ext>
            </a:extLst>
          </p:cNvPr>
          <p:cNvGrpSpPr/>
          <p:nvPr/>
        </p:nvGrpSpPr>
        <p:grpSpPr>
          <a:xfrm>
            <a:off x="570868" y="1458216"/>
            <a:ext cx="4679595" cy="1970784"/>
            <a:chOff x="1018014" y="656471"/>
            <a:chExt cx="5180374" cy="21816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9FEBA8-3E60-433C-014C-A10AB260D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881" t="33314" r="47188" b="61927"/>
            <a:stretch/>
          </p:blipFill>
          <p:spPr>
            <a:xfrm>
              <a:off x="1036868" y="1470581"/>
              <a:ext cx="4565609" cy="3016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F20075-7AE8-2611-8283-FF0A29BC8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517" t="34861" r="36954" b="45139"/>
            <a:stretch/>
          </p:blipFill>
          <p:spPr>
            <a:xfrm>
              <a:off x="1018014" y="1815852"/>
              <a:ext cx="4683863" cy="1022303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A85C149-D126-C882-AFE2-D4CFF49CF361}"/>
                </a:ext>
              </a:extLst>
            </p:cNvPr>
            <p:cNvSpPr/>
            <p:nvPr/>
          </p:nvSpPr>
          <p:spPr>
            <a:xfrm>
              <a:off x="1554744" y="2525912"/>
              <a:ext cx="1510870" cy="281419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948B53-0085-091D-4BDB-8AD582A11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2461"/>
            <a:stretch/>
          </p:blipFill>
          <p:spPr>
            <a:xfrm>
              <a:off x="1036868" y="656471"/>
              <a:ext cx="5161520" cy="81410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65E6F62-8A81-38F9-07A9-6CF7CDFAC386}"/>
              </a:ext>
            </a:extLst>
          </p:cNvPr>
          <p:cNvGrpSpPr/>
          <p:nvPr/>
        </p:nvGrpSpPr>
        <p:grpSpPr>
          <a:xfrm>
            <a:off x="167950" y="196498"/>
            <a:ext cx="3741577" cy="803605"/>
            <a:chOff x="1334277" y="231736"/>
            <a:chExt cx="4308004" cy="92526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97C8E7E-5E78-8309-BF63-0881435DBA88}"/>
                </a:ext>
              </a:extLst>
            </p:cNvPr>
            <p:cNvGrpSpPr/>
            <p:nvPr/>
          </p:nvGrpSpPr>
          <p:grpSpPr>
            <a:xfrm>
              <a:off x="1334277" y="231736"/>
              <a:ext cx="3350479" cy="925260"/>
              <a:chOff x="184217" y="170376"/>
              <a:chExt cx="2567372" cy="65071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AAA5B34-302A-36C3-6914-EC2E8601D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1346" t="16084" r="40623" b="75711"/>
              <a:stretch/>
            </p:blipFill>
            <p:spPr bwMode="auto">
              <a:xfrm>
                <a:off x="184217" y="170376"/>
                <a:ext cx="2542205" cy="65071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544C090-0E45-E04D-471C-22177A506BEE}"/>
                  </a:ext>
                </a:extLst>
              </p:cNvPr>
              <p:cNvSpPr txBox="1"/>
              <p:nvPr/>
            </p:nvSpPr>
            <p:spPr>
              <a:xfrm>
                <a:off x="1149292" y="394283"/>
                <a:ext cx="1602297" cy="40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FEC4B7-5AD5-3A6F-3F08-47804F4834AB}"/>
                </a:ext>
              </a:extLst>
            </p:cNvPr>
            <p:cNvSpPr txBox="1"/>
            <p:nvPr/>
          </p:nvSpPr>
          <p:spPr>
            <a:xfrm>
              <a:off x="2292592" y="523203"/>
              <a:ext cx="3349689" cy="53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CONNECTICUT DEPARTMENT OF LABOR</a:t>
              </a:r>
            </a:p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CONSUMER CONTACT CENTER 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CCC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192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5E0293A-53B4-562B-0E68-81A31E713194}"/>
              </a:ext>
            </a:extLst>
          </p:cNvPr>
          <p:cNvSpPr txBox="1"/>
          <p:nvPr/>
        </p:nvSpPr>
        <p:spPr>
          <a:xfrm>
            <a:off x="123762" y="1531297"/>
            <a:ext cx="585710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Exemptions from Work Search Requirements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 of Trade Union and connected to Union Hiring Hall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152400" algn="l"/>
                <a:tab pos="457200" algn="l"/>
              </a:tabLst>
            </a:pPr>
            <a:r>
              <a:rPr lang="en-US" sz="1400" u="sng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 to Work date within 13 weeks</a:t>
            </a:r>
            <a:r>
              <a:rPr lang="en-US" sz="140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filing initial Unemployment claim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152400" algn="l"/>
                <a:tab pos="457200" algn="l"/>
              </a:tabLst>
            </a:pPr>
            <a:r>
              <a:rPr lang="en-US" sz="140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obtained new job that starts within 13 weeks of Claim Start Date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File Claim Continuation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Answer </a:t>
            </a:r>
            <a:r>
              <a:rPr lang="en-US" sz="1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YES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en-US" sz="1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you a construction worker?</a:t>
            </a:r>
            <a:endParaRPr lang="en-US" sz="14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Provide </a:t>
            </a:r>
            <a:r>
              <a:rPr lang="en-US" sz="1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NCCI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code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associated trade (Drop down list)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Answer </a:t>
            </a:r>
            <a:r>
              <a:rPr lang="en-US" sz="1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YES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US" sz="1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you a member of a trade union?</a:t>
            </a:r>
            <a:endParaRPr lang="en-US" sz="14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**If Claimant answers questions correctly, omitted from Work Search Requirement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BAC963-2289-BB26-0798-F0B0E5292B03}"/>
              </a:ext>
            </a:extLst>
          </p:cNvPr>
          <p:cNvSpPr txBox="1"/>
          <p:nvPr/>
        </p:nvSpPr>
        <p:spPr>
          <a:xfrm>
            <a:off x="6317893" y="345596"/>
            <a:ext cx="232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Work Search Waivers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806B63-02EE-DD32-250B-453D211CD209}"/>
              </a:ext>
            </a:extLst>
          </p:cNvPr>
          <p:cNvSpPr txBox="1"/>
          <p:nvPr/>
        </p:nvSpPr>
        <p:spPr>
          <a:xfrm>
            <a:off x="2047247" y="5607043"/>
            <a:ext cx="7712917" cy="7386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National Council on Compensation Insurance 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NCCI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):  Class codes are four digits that help identify the type of work. Insurance companies use Class codes to estimate exposure to risk while determining workers’ compensation insurance. 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C73191-AA7C-835D-D2ED-06EA5DDC3E82}"/>
              </a:ext>
            </a:extLst>
          </p:cNvPr>
          <p:cNvGrpSpPr/>
          <p:nvPr/>
        </p:nvGrpSpPr>
        <p:grpSpPr>
          <a:xfrm>
            <a:off x="167950" y="196498"/>
            <a:ext cx="3741577" cy="803605"/>
            <a:chOff x="1334277" y="231736"/>
            <a:chExt cx="4308004" cy="92526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78C5A8-38B7-7FC3-C0B7-23E774ACCE7A}"/>
                </a:ext>
              </a:extLst>
            </p:cNvPr>
            <p:cNvGrpSpPr/>
            <p:nvPr/>
          </p:nvGrpSpPr>
          <p:grpSpPr>
            <a:xfrm>
              <a:off x="1334277" y="231736"/>
              <a:ext cx="3350479" cy="925260"/>
              <a:chOff x="184217" y="170376"/>
              <a:chExt cx="2567372" cy="65071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18A93B1-18ED-94D9-A72C-D309DF40C8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1346" t="16084" r="40623" b="75711"/>
              <a:stretch/>
            </p:blipFill>
            <p:spPr bwMode="auto">
              <a:xfrm>
                <a:off x="184217" y="170376"/>
                <a:ext cx="2542205" cy="65071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E5A411-C7B9-7605-AC54-2DF6C1158854}"/>
                  </a:ext>
                </a:extLst>
              </p:cNvPr>
              <p:cNvSpPr txBox="1"/>
              <p:nvPr/>
            </p:nvSpPr>
            <p:spPr>
              <a:xfrm>
                <a:off x="1149292" y="394283"/>
                <a:ext cx="1602297" cy="40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549C0E-D5F2-1F04-285D-72B58C6D2E48}"/>
                </a:ext>
              </a:extLst>
            </p:cNvPr>
            <p:cNvSpPr txBox="1"/>
            <p:nvPr/>
          </p:nvSpPr>
          <p:spPr>
            <a:xfrm>
              <a:off x="2292592" y="523203"/>
              <a:ext cx="3349689" cy="53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CONNECTICUT DEPARTMENT OF LABOR</a:t>
              </a:r>
            </a:p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CONSUMER CONTACT CENTER 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CCC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2EC426-2203-8779-B7C1-717841F42B04}"/>
              </a:ext>
            </a:extLst>
          </p:cNvPr>
          <p:cNvGrpSpPr/>
          <p:nvPr/>
        </p:nvGrpSpPr>
        <p:grpSpPr>
          <a:xfrm>
            <a:off x="5951682" y="1438275"/>
            <a:ext cx="6116556" cy="3162300"/>
            <a:chOff x="5951682" y="1438275"/>
            <a:chExt cx="6116556" cy="31623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871051C-86BB-BD40-C3EA-344655C18AE3}"/>
                </a:ext>
              </a:extLst>
            </p:cNvPr>
            <p:cNvGrpSpPr/>
            <p:nvPr/>
          </p:nvGrpSpPr>
          <p:grpSpPr>
            <a:xfrm>
              <a:off x="5951682" y="1506130"/>
              <a:ext cx="6081227" cy="3094445"/>
              <a:chOff x="941781" y="969711"/>
              <a:chExt cx="7065444" cy="359526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97EA9DE-BBE4-2F83-6B94-5FABA15774BB}"/>
                  </a:ext>
                </a:extLst>
              </p:cNvPr>
              <p:cNvGrpSpPr/>
              <p:nvPr/>
            </p:nvGrpSpPr>
            <p:grpSpPr>
              <a:xfrm>
                <a:off x="941781" y="969711"/>
                <a:ext cx="7065444" cy="3595266"/>
                <a:chOff x="941781" y="969711"/>
                <a:chExt cx="7065444" cy="359526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13EF6FC7-0B8B-9E3F-F669-E908CBABAF08}"/>
                    </a:ext>
                  </a:extLst>
                </p:cNvPr>
                <p:cNvGrpSpPr/>
                <p:nvPr/>
              </p:nvGrpSpPr>
              <p:grpSpPr>
                <a:xfrm>
                  <a:off x="1046588" y="1788377"/>
                  <a:ext cx="6960637" cy="2306800"/>
                  <a:chOff x="1046588" y="2568863"/>
                  <a:chExt cx="6960637" cy="2306800"/>
                </a:xfrm>
              </p:grpSpPr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980E4638-D264-76F9-1521-BF0937B468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24122" t="39691" r="41867" b="40270"/>
                  <a:stretch/>
                </p:blipFill>
                <p:spPr>
                  <a:xfrm>
                    <a:off x="1046588" y="2568863"/>
                    <a:ext cx="6960637" cy="2306800"/>
                  </a:xfrm>
                  <a:prstGeom prst="rect">
                    <a:avLst/>
                  </a:prstGeom>
                </p:spPr>
              </p:pic>
              <p:sp>
                <p:nvSpPr>
                  <p:cNvPr id="34" name="Rectangle: Rounded Corners 33">
                    <a:extLst>
                      <a:ext uri="{FF2B5EF4-FFF2-40B4-BE49-F238E27FC236}">
                        <a16:creationId xmlns:a16="http://schemas.microsoft.com/office/drawing/2014/main" id="{C9166D92-41CE-8739-E407-D83576A8F0F3}"/>
                      </a:ext>
                    </a:extLst>
                  </p:cNvPr>
                  <p:cNvSpPr/>
                  <p:nvPr/>
                </p:nvSpPr>
                <p:spPr>
                  <a:xfrm>
                    <a:off x="3857766" y="3131220"/>
                    <a:ext cx="773379" cy="266683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: Rounded Corners 34">
                    <a:extLst>
                      <a:ext uri="{FF2B5EF4-FFF2-40B4-BE49-F238E27FC236}">
                        <a16:creationId xmlns:a16="http://schemas.microsoft.com/office/drawing/2014/main" id="{77881E71-D3D8-DC8A-0308-B5508C55FE66}"/>
                      </a:ext>
                    </a:extLst>
                  </p:cNvPr>
                  <p:cNvSpPr/>
                  <p:nvPr/>
                </p:nvSpPr>
                <p:spPr>
                  <a:xfrm>
                    <a:off x="5626675" y="3049374"/>
                    <a:ext cx="773379" cy="266683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222B9CE1-C833-69DF-DF2B-82A888C51D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2455" t="62030" r="50927" b="33890"/>
                <a:stretch/>
              </p:blipFill>
              <p:spPr>
                <a:xfrm>
                  <a:off x="1046588" y="4095176"/>
                  <a:ext cx="5447517" cy="469801"/>
                </a:xfrm>
                <a:prstGeom prst="rect">
                  <a:avLst/>
                </a:prstGeom>
              </p:spPr>
            </p:pic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2EB69CB9-BE2E-F684-84E2-E50DD1CA8BCF}"/>
                    </a:ext>
                  </a:extLst>
                </p:cNvPr>
                <p:cNvGrpSpPr/>
                <p:nvPr/>
              </p:nvGrpSpPr>
              <p:grpSpPr>
                <a:xfrm>
                  <a:off x="941781" y="969711"/>
                  <a:ext cx="7065444" cy="790673"/>
                  <a:chOff x="941781" y="969711"/>
                  <a:chExt cx="7065444" cy="790673"/>
                </a:xfrm>
              </p:grpSpPr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65CEA065-08A4-D7F5-2B67-35C44210EC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20504" t="27187" r="52198" b="67336"/>
                  <a:stretch/>
                </p:blipFill>
                <p:spPr>
                  <a:xfrm>
                    <a:off x="941781" y="969711"/>
                    <a:ext cx="5626970" cy="635033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B412E5C7-1B00-A90F-FBAE-7113B030CE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2997" t="25869" r="37092" b="67336"/>
                  <a:stretch/>
                </p:blipFill>
                <p:spPr>
                  <a:xfrm>
                    <a:off x="5964071" y="972467"/>
                    <a:ext cx="2043154" cy="7879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C8085D59-80AB-67C5-6673-8DDDB4F5BB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3190" t="62002" r="39064" b="33918"/>
                <a:stretch/>
              </p:blipFill>
              <p:spPr>
                <a:xfrm>
                  <a:off x="6418716" y="4095176"/>
                  <a:ext cx="1585208" cy="469801"/>
                </a:xfrm>
                <a:prstGeom prst="rect">
                  <a:avLst/>
                </a:prstGeom>
              </p:spPr>
            </p:pic>
          </p:grp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37280B3-0531-81FA-7B67-7867872F0514}"/>
                  </a:ext>
                </a:extLst>
              </p:cNvPr>
              <p:cNvSpPr/>
              <p:nvPr/>
            </p:nvSpPr>
            <p:spPr>
              <a:xfrm>
                <a:off x="4310743" y="2780522"/>
                <a:ext cx="3693181" cy="787917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7941D12-5F41-2738-C873-D335650B2A29}"/>
                </a:ext>
              </a:extLst>
            </p:cNvPr>
            <p:cNvSpPr/>
            <p:nvPr/>
          </p:nvSpPr>
          <p:spPr>
            <a:xfrm>
              <a:off x="10794815" y="1438275"/>
              <a:ext cx="1273423" cy="748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68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D2E1275-8C27-6029-A3CE-0E87A48A94D7}"/>
              </a:ext>
            </a:extLst>
          </p:cNvPr>
          <p:cNvSpPr txBox="1"/>
          <p:nvPr/>
        </p:nvSpPr>
        <p:spPr>
          <a:xfrm>
            <a:off x="5620624" y="345596"/>
            <a:ext cx="4734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Work Search Waivers (Verification of Correct Entries)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B0F273-46BE-D18C-2ED9-644C500D9150}"/>
              </a:ext>
            </a:extLst>
          </p:cNvPr>
          <p:cNvSpPr txBox="1"/>
          <p:nvPr/>
        </p:nvSpPr>
        <p:spPr>
          <a:xfrm>
            <a:off x="252250" y="1539554"/>
            <a:ext cx="26147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1400" b="1" u="sng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Claim Summary </a:t>
            </a:r>
            <a:r>
              <a:rPr lang="en-US" sz="1400" b="1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Claim Details</a:t>
            </a:r>
            <a:r>
              <a:rPr lang="en-US" sz="1400" b="1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section: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 Worker  -  </a:t>
            </a:r>
            <a:r>
              <a:rPr lang="en-US" sz="1400" u="sng" dirty="0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NCCI </a:t>
            </a:r>
            <a:r>
              <a:rPr lang="en-US" sz="1400" dirty="0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  -  </a:t>
            </a:r>
            <a:r>
              <a:rPr lang="en-US" sz="1400" u="sng" dirty="0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A0A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 Union Member </a:t>
            </a:r>
            <a:r>
              <a:rPr lang="en-US" sz="1400" dirty="0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1400" u="sng" dirty="0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059FAD-7DA9-0842-EC5F-E6DC4AFC12CD}"/>
              </a:ext>
            </a:extLst>
          </p:cNvPr>
          <p:cNvSpPr txBox="1"/>
          <p:nvPr/>
        </p:nvSpPr>
        <p:spPr>
          <a:xfrm>
            <a:off x="1608662" y="5831633"/>
            <a:ext cx="8444175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Consumer Contact Center </a:t>
            </a: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Agent reviews Claimant’s (Union Member) Summary to ensure Work Search Waiver requirements/entries are completed accurately: Trade Union Member, Construction Worker, </a:t>
            </a:r>
            <a:r>
              <a:rPr lang="en-US" sz="14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NCCI</a:t>
            </a:r>
            <a:r>
              <a:rPr lang="en-US" sz="14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Code.  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0D59D6-8ADA-6D60-D4CB-FBF6B7DCA8FC}"/>
              </a:ext>
            </a:extLst>
          </p:cNvPr>
          <p:cNvGrpSpPr/>
          <p:nvPr/>
        </p:nvGrpSpPr>
        <p:grpSpPr>
          <a:xfrm>
            <a:off x="167950" y="196498"/>
            <a:ext cx="3741577" cy="803605"/>
            <a:chOff x="1334277" y="231736"/>
            <a:chExt cx="4308004" cy="92526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70EF8E6-738C-1698-F44B-4B1AF43BE68F}"/>
                </a:ext>
              </a:extLst>
            </p:cNvPr>
            <p:cNvGrpSpPr/>
            <p:nvPr/>
          </p:nvGrpSpPr>
          <p:grpSpPr>
            <a:xfrm>
              <a:off x="1334277" y="231736"/>
              <a:ext cx="3350479" cy="925260"/>
              <a:chOff x="184217" y="170376"/>
              <a:chExt cx="2567372" cy="65071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A27479B-DAB2-1B09-8FD4-CC55F29C37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1346" t="16084" r="40623" b="75711"/>
              <a:stretch/>
            </p:blipFill>
            <p:spPr bwMode="auto">
              <a:xfrm>
                <a:off x="184217" y="170376"/>
                <a:ext cx="2542205" cy="65071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EB0159-FB03-C529-FC35-C444A9A53470}"/>
                  </a:ext>
                </a:extLst>
              </p:cNvPr>
              <p:cNvSpPr txBox="1"/>
              <p:nvPr/>
            </p:nvSpPr>
            <p:spPr>
              <a:xfrm>
                <a:off x="1149292" y="394283"/>
                <a:ext cx="1602297" cy="40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3B72E6-2D9A-94D8-48DD-20DD709EB4B7}"/>
                </a:ext>
              </a:extLst>
            </p:cNvPr>
            <p:cNvSpPr txBox="1"/>
            <p:nvPr/>
          </p:nvSpPr>
          <p:spPr>
            <a:xfrm>
              <a:off x="2292592" y="523203"/>
              <a:ext cx="3349689" cy="53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CONNECTICUT DEPARTMENT OF LABOR</a:t>
              </a:r>
            </a:p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CONSUMER CONTACT CENTER 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CCC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882692F-8D03-8B00-D624-5E5ADC4D9CBE}"/>
              </a:ext>
            </a:extLst>
          </p:cNvPr>
          <p:cNvGrpSpPr/>
          <p:nvPr/>
        </p:nvGrpSpPr>
        <p:grpSpPr>
          <a:xfrm>
            <a:off x="3497160" y="1085850"/>
            <a:ext cx="8442591" cy="3932358"/>
            <a:chOff x="3497160" y="1085850"/>
            <a:chExt cx="8442591" cy="39323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F6D84-2849-4658-F8C3-092509393F4F}"/>
                </a:ext>
              </a:extLst>
            </p:cNvPr>
            <p:cNvGrpSpPr/>
            <p:nvPr/>
          </p:nvGrpSpPr>
          <p:grpSpPr>
            <a:xfrm>
              <a:off x="3497160" y="1164451"/>
              <a:ext cx="8442591" cy="3853757"/>
              <a:chOff x="944103" y="410548"/>
              <a:chExt cx="9539366" cy="435439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CBBAA50-4A6A-40AB-DA93-FAA7401B43A5}"/>
                  </a:ext>
                </a:extLst>
              </p:cNvPr>
              <p:cNvGrpSpPr/>
              <p:nvPr/>
            </p:nvGrpSpPr>
            <p:grpSpPr>
              <a:xfrm>
                <a:off x="944103" y="410548"/>
                <a:ext cx="9539366" cy="4354399"/>
                <a:chOff x="944103" y="410548"/>
                <a:chExt cx="7035282" cy="3211369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C49FBD92-7DCF-444D-13EA-E26E793DE8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1046" t="11428" r="21786" b="79456"/>
                <a:stretch/>
              </p:blipFill>
              <p:spPr>
                <a:xfrm>
                  <a:off x="944103" y="410548"/>
                  <a:ext cx="6969968" cy="625153"/>
                </a:xfrm>
                <a:prstGeom prst="rect">
                  <a:avLst/>
                </a:prstGeom>
              </p:spPr>
            </p:pic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965F983F-760F-A193-1591-E868792E4125}"/>
                    </a:ext>
                  </a:extLst>
                </p:cNvPr>
                <p:cNvGrpSpPr/>
                <p:nvPr/>
              </p:nvGrpSpPr>
              <p:grpSpPr>
                <a:xfrm>
                  <a:off x="1009417" y="1455574"/>
                  <a:ext cx="6969968" cy="2166343"/>
                  <a:chOff x="578497" y="3135086"/>
                  <a:chExt cx="9246224" cy="2873828"/>
                </a:xfrm>
              </p:grpSpPr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A82CF249-B49A-7A1F-34FF-FA68C87E73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1353" t="12245" r="22014" b="56462"/>
                  <a:stretch/>
                </p:blipFill>
                <p:spPr>
                  <a:xfrm>
                    <a:off x="578497" y="3135086"/>
                    <a:ext cx="9246224" cy="2873828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F0E395FE-97B8-F10F-344F-1E219E741E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64534" t="35478" r="33810" b="60473"/>
                  <a:stretch/>
                </p:blipFill>
                <p:spPr>
                  <a:xfrm>
                    <a:off x="7613779" y="4721290"/>
                    <a:ext cx="298580" cy="41054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3073048B-0B02-B722-83D5-1C1B5AADE9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1046" t="29252" r="21786" b="64625"/>
                <a:stretch/>
              </p:blipFill>
              <p:spPr>
                <a:xfrm>
                  <a:off x="1009417" y="1045030"/>
                  <a:ext cx="6969968" cy="419877"/>
                </a:xfrm>
                <a:prstGeom prst="rect">
                  <a:avLst/>
                </a:prstGeom>
              </p:spPr>
            </p:pic>
          </p:grp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A484281-9522-37E2-72A2-57FBE9427645}"/>
                  </a:ext>
                </a:extLst>
              </p:cNvPr>
              <p:cNvSpPr/>
              <p:nvPr/>
            </p:nvSpPr>
            <p:spPr>
              <a:xfrm>
                <a:off x="1870745" y="4043494"/>
                <a:ext cx="2541864" cy="369115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4BF7DA3-85B8-15F6-BC1C-2CD1F728D69D}"/>
                  </a:ext>
                </a:extLst>
              </p:cNvPr>
              <p:cNvSpPr/>
              <p:nvPr/>
            </p:nvSpPr>
            <p:spPr>
              <a:xfrm>
                <a:off x="6268573" y="3655768"/>
                <a:ext cx="2541864" cy="222028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746D07-9F4F-FD25-DFA9-10789991FB21}"/>
                </a:ext>
              </a:extLst>
            </p:cNvPr>
            <p:cNvSpPr/>
            <p:nvPr/>
          </p:nvSpPr>
          <p:spPr>
            <a:xfrm>
              <a:off x="10459074" y="1085850"/>
              <a:ext cx="1480676" cy="82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755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93C574-A285-4A9E-9B19-804348DD1C6A}"/>
              </a:ext>
            </a:extLst>
          </p:cNvPr>
          <p:cNvSpPr txBox="1"/>
          <p:nvPr/>
        </p:nvSpPr>
        <p:spPr>
          <a:xfrm>
            <a:off x="223755" y="1519715"/>
            <a:ext cx="3833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Individuals can: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file a New Claim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file a Weekly Certification (Weekly Claim)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C173BF-D107-A4E2-F7FE-721877500016}"/>
              </a:ext>
            </a:extLst>
          </p:cNvPr>
          <p:cNvSpPr txBox="1"/>
          <p:nvPr/>
        </p:nvSpPr>
        <p:spPr>
          <a:xfrm>
            <a:off x="5591175" y="403386"/>
            <a:ext cx="590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Filing a New or Weekly Unemployment Claim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A3CB5B-92E3-73B6-7FF6-C9E468AEC9EA}"/>
              </a:ext>
            </a:extLst>
          </p:cNvPr>
          <p:cNvSpPr/>
          <p:nvPr/>
        </p:nvSpPr>
        <p:spPr>
          <a:xfrm>
            <a:off x="-32487" y="1161430"/>
            <a:ext cx="2505399" cy="556777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F0161-1C6F-F82C-6BAA-F6E763FEBA2A}"/>
              </a:ext>
            </a:extLst>
          </p:cNvPr>
          <p:cNvSpPr txBox="1"/>
          <p:nvPr/>
        </p:nvSpPr>
        <p:spPr>
          <a:xfrm>
            <a:off x="7462524" y="1212972"/>
            <a:ext cx="216544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www.filectui.com</a:t>
            </a:r>
            <a:endParaRPr lang="en-US" sz="1600" u="sng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2E6827-9AAA-6123-8136-3FDB6283373A}"/>
              </a:ext>
            </a:extLst>
          </p:cNvPr>
          <p:cNvGrpSpPr/>
          <p:nvPr/>
        </p:nvGrpSpPr>
        <p:grpSpPr>
          <a:xfrm>
            <a:off x="603499" y="2832195"/>
            <a:ext cx="4006601" cy="3325625"/>
            <a:chOff x="1719759" y="581652"/>
            <a:chExt cx="3487915" cy="289509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355193-D151-FC93-50C5-8567EFF801EF}"/>
                </a:ext>
              </a:extLst>
            </p:cNvPr>
            <p:cNvGrpSpPr/>
            <p:nvPr/>
          </p:nvGrpSpPr>
          <p:grpSpPr>
            <a:xfrm>
              <a:off x="1719759" y="581652"/>
              <a:ext cx="3487915" cy="2639650"/>
              <a:chOff x="1719759" y="581652"/>
              <a:chExt cx="3487915" cy="263965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AEC12B3-EB03-F856-8966-2EC41FA52181}"/>
                  </a:ext>
                </a:extLst>
              </p:cNvPr>
              <p:cNvGrpSpPr/>
              <p:nvPr/>
            </p:nvGrpSpPr>
            <p:grpSpPr>
              <a:xfrm>
                <a:off x="1719759" y="581652"/>
                <a:ext cx="3487915" cy="2639650"/>
                <a:chOff x="1253767" y="263952"/>
                <a:chExt cx="3487915" cy="2639650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A39CDC7-DF93-6D0E-8913-47317E7656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213" t="4004" r="25048" b="66834"/>
                <a:stretch/>
              </p:blipFill>
              <p:spPr>
                <a:xfrm>
                  <a:off x="1404593" y="263952"/>
                  <a:ext cx="3337089" cy="788847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9FDC9DC1-E4F9-A9CF-8D86-FF53F0E3B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213" t="45452" r="18749" b="43735"/>
                <a:stretch/>
              </p:blipFill>
              <p:spPr>
                <a:xfrm>
                  <a:off x="1423449" y="1129871"/>
                  <a:ext cx="2856322" cy="229340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8C2D18E0-E953-CC26-03A6-55ABE0B4DD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214" t="56101" r="48782" b="8511"/>
                <a:stretch/>
              </p:blipFill>
              <p:spPr>
                <a:xfrm>
                  <a:off x="1253767" y="1375429"/>
                  <a:ext cx="3487915" cy="1528173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178ECFD-1307-0B9D-F1C0-82E3EE1CB2A9}"/>
                  </a:ext>
                </a:extLst>
              </p:cNvPr>
              <p:cNvSpPr/>
              <p:nvPr/>
            </p:nvSpPr>
            <p:spPr>
              <a:xfrm>
                <a:off x="1872762" y="1863969"/>
                <a:ext cx="1503484" cy="1230923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4D6C3A5-36C9-87B1-1DBC-DA38B1E67D4B}"/>
                  </a:ext>
                </a:extLst>
              </p:cNvPr>
              <p:cNvSpPr/>
              <p:nvPr/>
            </p:nvSpPr>
            <p:spPr>
              <a:xfrm>
                <a:off x="3561734" y="1865537"/>
                <a:ext cx="1503484" cy="1230923"/>
              </a:xfrm>
              <a:prstGeom prst="roundRect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31BB3F-E0AB-5C24-A014-6ED1EF2E6B74}"/>
                </a:ext>
              </a:extLst>
            </p:cNvPr>
            <p:cNvSpPr txBox="1"/>
            <p:nvPr/>
          </p:nvSpPr>
          <p:spPr>
            <a:xfrm>
              <a:off x="2021419" y="3167404"/>
              <a:ext cx="1183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Time Filer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A86EE3-BEE8-79E0-77BD-DAB7B9637BAE}"/>
                </a:ext>
              </a:extLst>
            </p:cNvPr>
            <p:cNvSpPr txBox="1"/>
            <p:nvPr/>
          </p:nvSpPr>
          <p:spPr>
            <a:xfrm>
              <a:off x="3796711" y="3168972"/>
              <a:ext cx="1183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Weekly Filer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DD74C8-35BC-122B-9EB5-F216BBC408A7}"/>
              </a:ext>
            </a:extLst>
          </p:cNvPr>
          <p:cNvGrpSpPr/>
          <p:nvPr/>
        </p:nvGrpSpPr>
        <p:grpSpPr>
          <a:xfrm>
            <a:off x="6167848" y="2869274"/>
            <a:ext cx="5714836" cy="2474251"/>
            <a:chOff x="4290691" y="2983811"/>
            <a:chExt cx="4635434" cy="20069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BE68CC-1F54-5BB2-1810-AEBDA8A38C2D}"/>
                </a:ext>
              </a:extLst>
            </p:cNvPr>
            <p:cNvGrpSpPr/>
            <p:nvPr/>
          </p:nvGrpSpPr>
          <p:grpSpPr>
            <a:xfrm>
              <a:off x="4290691" y="2983811"/>
              <a:ext cx="4635434" cy="1784429"/>
              <a:chOff x="604811" y="2922400"/>
              <a:chExt cx="4635434" cy="1784429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96385E30-F426-9826-E9D9-A6E328E613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885" t="35817" r="66690" b="9440"/>
              <a:stretch/>
            </p:blipFill>
            <p:spPr>
              <a:xfrm>
                <a:off x="604811" y="3447074"/>
                <a:ext cx="2315726" cy="125975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2D943ED-A3F1-A7BC-3895-1DF27F3E4F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305" t="3389" r="27711" b="78578"/>
              <a:stretch/>
            </p:blipFill>
            <p:spPr>
              <a:xfrm>
                <a:off x="604811" y="2922400"/>
                <a:ext cx="4596544" cy="488527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0F357772-F8EA-CC52-AA91-DD733B8C7A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2279" t="25088" r="38373" b="37147"/>
              <a:stretch/>
            </p:blipFill>
            <p:spPr>
              <a:xfrm>
                <a:off x="3077588" y="3536947"/>
                <a:ext cx="2162657" cy="869066"/>
              </a:xfrm>
              <a:prstGeom prst="rect">
                <a:avLst/>
              </a:prstGeom>
            </p:spPr>
          </p:pic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E182089-8B36-491F-867C-A17A93647CE0}"/>
                </a:ext>
              </a:extLst>
            </p:cNvPr>
            <p:cNvSpPr/>
            <p:nvPr/>
          </p:nvSpPr>
          <p:spPr>
            <a:xfrm>
              <a:off x="4911367" y="4414337"/>
              <a:ext cx="1131217" cy="24905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72F83B-8CF6-BD47-4442-147D322003AF}"/>
                </a:ext>
              </a:extLst>
            </p:cNvPr>
            <p:cNvSpPr txBox="1"/>
            <p:nvPr/>
          </p:nvSpPr>
          <p:spPr>
            <a:xfrm>
              <a:off x="5025078" y="4741684"/>
              <a:ext cx="917745" cy="249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400" b="1" baseline="300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lang="en-US" sz="1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Time Filer 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24369D6-6146-DB00-3859-2708552C6DD5}"/>
                </a:ext>
              </a:extLst>
            </p:cNvPr>
            <p:cNvSpPr/>
            <p:nvPr/>
          </p:nvSpPr>
          <p:spPr>
            <a:xfrm>
              <a:off x="7673420" y="4087283"/>
              <a:ext cx="575035" cy="249049"/>
            </a:xfrm>
            <a:prstGeom prst="round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C9C5808-2BD4-FFEF-AE00-B838E5EF684A}"/>
                </a:ext>
              </a:extLst>
            </p:cNvPr>
            <p:cNvSpPr txBox="1"/>
            <p:nvPr/>
          </p:nvSpPr>
          <p:spPr>
            <a:xfrm>
              <a:off x="7529803" y="4460441"/>
              <a:ext cx="917745" cy="249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Weekly Filer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FD478-8405-F94C-E452-05751888D5D2}"/>
              </a:ext>
            </a:extLst>
          </p:cNvPr>
          <p:cNvGrpSpPr/>
          <p:nvPr/>
        </p:nvGrpSpPr>
        <p:grpSpPr>
          <a:xfrm>
            <a:off x="167950" y="196498"/>
            <a:ext cx="3741577" cy="803605"/>
            <a:chOff x="1334277" y="231736"/>
            <a:chExt cx="4308004" cy="9252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B08F4C4-CE88-FE5E-5695-9DA6DCBEA442}"/>
                </a:ext>
              </a:extLst>
            </p:cNvPr>
            <p:cNvGrpSpPr/>
            <p:nvPr/>
          </p:nvGrpSpPr>
          <p:grpSpPr>
            <a:xfrm>
              <a:off x="1334277" y="231736"/>
              <a:ext cx="3350479" cy="925260"/>
              <a:chOff x="184217" y="170376"/>
              <a:chExt cx="2567372" cy="65071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5844461-4ACA-55D1-2074-455979D68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1346" t="16084" r="40623" b="75711"/>
              <a:stretch/>
            </p:blipFill>
            <p:spPr bwMode="auto">
              <a:xfrm>
                <a:off x="184217" y="170376"/>
                <a:ext cx="2542205" cy="65071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AAFE2D-63B0-70DF-4083-4CED8DCF30DE}"/>
                  </a:ext>
                </a:extLst>
              </p:cNvPr>
              <p:cNvSpPr txBox="1"/>
              <p:nvPr/>
            </p:nvSpPr>
            <p:spPr>
              <a:xfrm>
                <a:off x="1149292" y="394283"/>
                <a:ext cx="1602297" cy="40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33E098-4C14-9799-A109-362CB45E669F}"/>
                </a:ext>
              </a:extLst>
            </p:cNvPr>
            <p:cNvSpPr txBox="1"/>
            <p:nvPr/>
          </p:nvSpPr>
          <p:spPr>
            <a:xfrm>
              <a:off x="2292592" y="523203"/>
              <a:ext cx="3349689" cy="53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CONNECTICUT DEPARTMENT OF LABOR</a:t>
              </a:r>
            </a:p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CONSUMER CONTACT CENTER 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CCC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D70F30EF-4DD0-8E7C-120E-EF55BCAD3C36}"/>
              </a:ext>
            </a:extLst>
          </p:cNvPr>
          <p:cNvSpPr/>
          <p:nvPr/>
        </p:nvSpPr>
        <p:spPr>
          <a:xfrm>
            <a:off x="4785856" y="4166076"/>
            <a:ext cx="946087" cy="1910685"/>
          </a:xfrm>
          <a:prstGeom prst="rightBrace">
            <a:avLst>
              <a:gd name="adj1" fmla="val 91741"/>
              <a:gd name="adj2" fmla="val 5033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C2A63F-A902-95EA-999B-809B227F854B}"/>
              </a:ext>
            </a:extLst>
          </p:cNvPr>
          <p:cNvGrpSpPr/>
          <p:nvPr/>
        </p:nvGrpSpPr>
        <p:grpSpPr>
          <a:xfrm>
            <a:off x="167950" y="196498"/>
            <a:ext cx="3741577" cy="803605"/>
            <a:chOff x="1334277" y="231736"/>
            <a:chExt cx="4308004" cy="9252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4B4A2E-FC97-D8FE-5627-4CBD7880F2E1}"/>
                </a:ext>
              </a:extLst>
            </p:cNvPr>
            <p:cNvGrpSpPr/>
            <p:nvPr/>
          </p:nvGrpSpPr>
          <p:grpSpPr>
            <a:xfrm>
              <a:off x="1334277" y="231736"/>
              <a:ext cx="3350479" cy="925260"/>
              <a:chOff x="184217" y="170376"/>
              <a:chExt cx="2567372" cy="65071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EABBD28-81D8-FAED-AD2C-5C57CA0711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1346" t="16084" r="40623" b="75711"/>
              <a:stretch/>
            </p:blipFill>
            <p:spPr bwMode="auto">
              <a:xfrm>
                <a:off x="184217" y="170376"/>
                <a:ext cx="2542205" cy="65071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CDF7FC-CC10-A360-15CD-A45A8377850B}"/>
                  </a:ext>
                </a:extLst>
              </p:cNvPr>
              <p:cNvSpPr txBox="1"/>
              <p:nvPr/>
            </p:nvSpPr>
            <p:spPr>
              <a:xfrm>
                <a:off x="1149292" y="394283"/>
                <a:ext cx="1602297" cy="40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DA2290-9D61-B5EE-8FFD-1BC906E06EC6}"/>
                </a:ext>
              </a:extLst>
            </p:cNvPr>
            <p:cNvSpPr txBox="1"/>
            <p:nvPr/>
          </p:nvSpPr>
          <p:spPr>
            <a:xfrm>
              <a:off x="2292592" y="523203"/>
              <a:ext cx="3349689" cy="53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CONNECTICUT DEPARTMENT OF LABOR</a:t>
              </a:r>
            </a:p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CONSUMER CONTACT CENTER 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CCC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99A8A59-074A-20BF-A8C3-5EDD10E90DA3}"/>
              </a:ext>
            </a:extLst>
          </p:cNvPr>
          <p:cNvSpPr/>
          <p:nvPr/>
        </p:nvSpPr>
        <p:spPr>
          <a:xfrm>
            <a:off x="289027" y="1413225"/>
            <a:ext cx="3620500" cy="4966004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44CB1-ADD4-B1ED-C778-D4C008A72827}"/>
              </a:ext>
            </a:extLst>
          </p:cNvPr>
          <p:cNvSpPr txBox="1"/>
          <p:nvPr/>
        </p:nvSpPr>
        <p:spPr>
          <a:xfrm>
            <a:off x="6494342" y="520866"/>
            <a:ext cx="215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www.filectui.com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2FBB72-F667-21E1-E7C2-93822D7A46DE}"/>
              </a:ext>
            </a:extLst>
          </p:cNvPr>
          <p:cNvGrpSpPr/>
          <p:nvPr/>
        </p:nvGrpSpPr>
        <p:grpSpPr>
          <a:xfrm>
            <a:off x="2097241" y="1148250"/>
            <a:ext cx="7997517" cy="5443695"/>
            <a:chOff x="700392" y="254706"/>
            <a:chExt cx="7828145" cy="532840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7442B68-2195-6B1B-139F-D8D56A1F474D}"/>
                </a:ext>
              </a:extLst>
            </p:cNvPr>
            <p:cNvGrpSpPr/>
            <p:nvPr/>
          </p:nvGrpSpPr>
          <p:grpSpPr>
            <a:xfrm>
              <a:off x="700392" y="254706"/>
              <a:ext cx="7828145" cy="5328409"/>
              <a:chOff x="700393" y="254706"/>
              <a:chExt cx="7806570" cy="533076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D54D6DF-0C0B-CF81-E556-7B8FE76166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045" t="23921" b="40121"/>
              <a:stretch/>
            </p:blipFill>
            <p:spPr>
              <a:xfrm>
                <a:off x="700393" y="1272613"/>
                <a:ext cx="7806570" cy="205401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FE73839-97EE-E9A1-7348-965BA3EF6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7292" t="24496"/>
              <a:stretch/>
            </p:blipFill>
            <p:spPr>
              <a:xfrm>
                <a:off x="6683634" y="1272613"/>
                <a:ext cx="1809756" cy="431285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47075DB-59BA-ABE4-CCA5-2D6136A21D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045" t="2140" b="80039"/>
              <a:stretch/>
            </p:blipFill>
            <p:spPr>
              <a:xfrm>
                <a:off x="700393" y="254706"/>
                <a:ext cx="7806570" cy="1017914"/>
              </a:xfrm>
              <a:prstGeom prst="rect">
                <a:avLst/>
              </a:prstGeom>
            </p:spPr>
          </p:pic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250C65F-9E46-3391-2511-98B694866183}"/>
                </a:ext>
              </a:extLst>
            </p:cNvPr>
            <p:cNvSpPr/>
            <p:nvPr/>
          </p:nvSpPr>
          <p:spPr>
            <a:xfrm>
              <a:off x="6796726" y="4430597"/>
              <a:ext cx="1423447" cy="42837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3ACACF-DA3B-31C5-1B0D-FE1834D0C44D}"/>
              </a:ext>
            </a:extLst>
          </p:cNvPr>
          <p:cNvSpPr txBox="1"/>
          <p:nvPr/>
        </p:nvSpPr>
        <p:spPr>
          <a:xfrm>
            <a:off x="206050" y="5414491"/>
            <a:ext cx="6851975" cy="7386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Consumer Contact Center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a direct link for </a:t>
            </a:r>
            <a:r>
              <a:rPr lang="en-US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Connecticut Department of Labor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customers needing to file for Unemployment Insurance (UI), or for any question related to Unemployment or a customer’s benefits.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763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4C1EA4-953F-7179-E1F6-BE1DBA54B4DE}"/>
              </a:ext>
            </a:extLst>
          </p:cNvPr>
          <p:cNvSpPr txBox="1"/>
          <p:nvPr/>
        </p:nvSpPr>
        <p:spPr>
          <a:xfrm>
            <a:off x="3409564" y="1634160"/>
            <a:ext cx="4930266" cy="3077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from 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 Contact Center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 within 48 hours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CD0CB1-BB3B-E43C-0904-8DF522D1B975}"/>
              </a:ext>
            </a:extLst>
          </p:cNvPr>
          <p:cNvGrpSpPr/>
          <p:nvPr/>
        </p:nvGrpSpPr>
        <p:grpSpPr>
          <a:xfrm>
            <a:off x="538597" y="1960416"/>
            <a:ext cx="7662723" cy="3393648"/>
            <a:chOff x="548023" y="1414022"/>
            <a:chExt cx="8822221" cy="39260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171C73-9172-9557-943A-8FF65F126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023" y="1499267"/>
              <a:ext cx="8115212" cy="384078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D4F88AD-6DEA-6AB8-66AA-62DC8AF7DB61}"/>
                </a:ext>
              </a:extLst>
            </p:cNvPr>
            <p:cNvSpPr/>
            <p:nvPr/>
          </p:nvSpPr>
          <p:spPr>
            <a:xfrm>
              <a:off x="5156158" y="2026547"/>
              <a:ext cx="1395167" cy="1706252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7E18CF9-6D55-E54F-8687-D6EE508D1107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5853742" y="1414022"/>
              <a:ext cx="405657" cy="61252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5E93D28-B0EC-110F-7169-211C18C3A152}"/>
                </a:ext>
              </a:extLst>
            </p:cNvPr>
            <p:cNvSpPr/>
            <p:nvPr/>
          </p:nvSpPr>
          <p:spPr>
            <a:xfrm>
              <a:off x="6881568" y="4859823"/>
              <a:ext cx="1640264" cy="48023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799B695-9B6A-FAE9-58D9-351A71BB39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1832" y="4440026"/>
              <a:ext cx="848412" cy="6599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749DF73-E2D8-7815-D275-AA19294DF162}"/>
              </a:ext>
            </a:extLst>
          </p:cNvPr>
          <p:cNvSpPr txBox="1"/>
          <p:nvPr/>
        </p:nvSpPr>
        <p:spPr>
          <a:xfrm>
            <a:off x="7832867" y="4242920"/>
            <a:ext cx="3350063" cy="3077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scheduled call response – February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D13EAE-C80B-1B8E-319B-6D40FC2D1BDF}"/>
              </a:ext>
            </a:extLst>
          </p:cNvPr>
          <p:cNvSpPr txBox="1"/>
          <p:nvPr/>
        </p:nvSpPr>
        <p:spPr>
          <a:xfrm>
            <a:off x="3382010" y="6138304"/>
            <a:ext cx="5590692" cy="3385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Members to Use the Submit a Case Online Feature!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E5FF55-E8DC-0603-8C85-5EEEA7EC18C9}"/>
              </a:ext>
            </a:extLst>
          </p:cNvPr>
          <p:cNvGrpSpPr/>
          <p:nvPr/>
        </p:nvGrpSpPr>
        <p:grpSpPr>
          <a:xfrm>
            <a:off x="167950" y="196498"/>
            <a:ext cx="3741577" cy="803605"/>
            <a:chOff x="1334277" y="231736"/>
            <a:chExt cx="4308004" cy="92526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6FA8E35-E813-AD9B-DAFE-D33A2B988600}"/>
                </a:ext>
              </a:extLst>
            </p:cNvPr>
            <p:cNvGrpSpPr/>
            <p:nvPr/>
          </p:nvGrpSpPr>
          <p:grpSpPr>
            <a:xfrm>
              <a:off x="1334277" y="231736"/>
              <a:ext cx="3350479" cy="925260"/>
              <a:chOff x="184217" y="170376"/>
              <a:chExt cx="2567372" cy="650717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3B16BA8-419C-1A46-C213-4E427F4A0A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1346" t="16084" r="40623" b="75711"/>
              <a:stretch/>
            </p:blipFill>
            <p:spPr bwMode="auto">
              <a:xfrm>
                <a:off x="184217" y="170376"/>
                <a:ext cx="2542205" cy="65071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B408D9-97C3-B83A-A609-5F7DF3910277}"/>
                  </a:ext>
                </a:extLst>
              </p:cNvPr>
              <p:cNvSpPr txBox="1"/>
              <p:nvPr/>
            </p:nvSpPr>
            <p:spPr>
              <a:xfrm>
                <a:off x="1149292" y="394283"/>
                <a:ext cx="1602297" cy="40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FD69FD-FC4A-F07E-D292-00627452A332}"/>
                </a:ext>
              </a:extLst>
            </p:cNvPr>
            <p:cNvSpPr txBox="1"/>
            <p:nvPr/>
          </p:nvSpPr>
          <p:spPr>
            <a:xfrm>
              <a:off x="2292592" y="523203"/>
              <a:ext cx="3349689" cy="53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CONNECTICUT DEPARTMENT OF LABOR</a:t>
              </a:r>
            </a:p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CONSUMER CONTACT CENTER 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CCC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9D7A5FD-25E5-DE60-8D6A-4BF33D8661C7}"/>
              </a:ext>
            </a:extLst>
          </p:cNvPr>
          <p:cNvSpPr txBox="1"/>
          <p:nvPr/>
        </p:nvSpPr>
        <p:spPr>
          <a:xfrm>
            <a:off x="6494342" y="520866"/>
            <a:ext cx="215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www.filectui.com</a:t>
            </a:r>
          </a:p>
        </p:txBody>
      </p:sp>
    </p:spTree>
    <p:extLst>
      <p:ext uri="{BB962C8B-B14F-4D97-AF65-F5344CB8AC3E}">
        <p14:creationId xmlns:p14="http://schemas.microsoft.com/office/powerpoint/2010/main" val="407612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291601-A860-FE36-4C15-560E7C3209A6}"/>
              </a:ext>
            </a:extLst>
          </p:cNvPr>
          <p:cNvGrpSpPr/>
          <p:nvPr/>
        </p:nvGrpSpPr>
        <p:grpSpPr>
          <a:xfrm>
            <a:off x="5175415" y="3192617"/>
            <a:ext cx="6877425" cy="3036733"/>
            <a:chOff x="5007538" y="3257135"/>
            <a:chExt cx="7033312" cy="31055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F9FFA7-3FEE-79AC-D1B4-A140D4A92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856"/>
            <a:stretch/>
          </p:blipFill>
          <p:spPr>
            <a:xfrm>
              <a:off x="5007538" y="3621364"/>
              <a:ext cx="7033312" cy="274133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1200A2-C6BC-F7C3-559C-4C3643A34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677" t="26119" r="39204" b="49853"/>
            <a:stretch/>
          </p:blipFill>
          <p:spPr>
            <a:xfrm>
              <a:off x="7598956" y="3257135"/>
              <a:ext cx="1804466" cy="34372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4C32852-6663-7209-9CCA-C9B9E98BF33A}"/>
              </a:ext>
            </a:extLst>
          </p:cNvPr>
          <p:cNvSpPr txBox="1"/>
          <p:nvPr/>
        </p:nvSpPr>
        <p:spPr>
          <a:xfrm>
            <a:off x="7694206" y="345596"/>
            <a:ext cx="237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Submit a Case Online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ADE2EB-B11D-7E69-80DD-11E2FDD834AE}"/>
              </a:ext>
            </a:extLst>
          </p:cNvPr>
          <p:cNvSpPr txBox="1"/>
          <p:nvPr/>
        </p:nvSpPr>
        <p:spPr>
          <a:xfrm>
            <a:off x="7817950" y="1000103"/>
            <a:ext cx="19451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www.filectui.com 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E11FD3-CBC9-A01F-FD90-1A99F4CEFD3E}"/>
              </a:ext>
            </a:extLst>
          </p:cNvPr>
          <p:cNvGrpSpPr/>
          <p:nvPr/>
        </p:nvGrpSpPr>
        <p:grpSpPr>
          <a:xfrm>
            <a:off x="167950" y="196498"/>
            <a:ext cx="3741577" cy="803605"/>
            <a:chOff x="1334277" y="231736"/>
            <a:chExt cx="4308004" cy="9252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B38D17-2D43-2820-E86A-E45101719452}"/>
                </a:ext>
              </a:extLst>
            </p:cNvPr>
            <p:cNvGrpSpPr/>
            <p:nvPr/>
          </p:nvGrpSpPr>
          <p:grpSpPr>
            <a:xfrm>
              <a:off x="1334277" y="231736"/>
              <a:ext cx="3350479" cy="925260"/>
              <a:chOff x="184217" y="170376"/>
              <a:chExt cx="2567372" cy="65071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1B3B645-077C-F532-BB73-21732FBEDD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1346" t="16084" r="40623" b="75711"/>
              <a:stretch/>
            </p:blipFill>
            <p:spPr bwMode="auto">
              <a:xfrm>
                <a:off x="184217" y="170376"/>
                <a:ext cx="2542205" cy="65071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A4AE1D-49B1-61F1-F832-E4D317E77C5D}"/>
                  </a:ext>
                </a:extLst>
              </p:cNvPr>
              <p:cNvSpPr txBox="1"/>
              <p:nvPr/>
            </p:nvSpPr>
            <p:spPr>
              <a:xfrm>
                <a:off x="1149292" y="394283"/>
                <a:ext cx="1602297" cy="40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69A111-7EB8-6528-32A2-A84BB898885D}"/>
                </a:ext>
              </a:extLst>
            </p:cNvPr>
            <p:cNvSpPr txBox="1"/>
            <p:nvPr/>
          </p:nvSpPr>
          <p:spPr>
            <a:xfrm>
              <a:off x="2292592" y="523203"/>
              <a:ext cx="3349689" cy="53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CONNECTICUT DEPARTMENT OF LABOR</a:t>
              </a:r>
            </a:p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CONSUMER CONTACT CENTER 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CCC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DC89A5-C8C5-DA6B-9126-15BA0BFEF424}"/>
              </a:ext>
            </a:extLst>
          </p:cNvPr>
          <p:cNvGrpSpPr/>
          <p:nvPr/>
        </p:nvGrpSpPr>
        <p:grpSpPr>
          <a:xfrm>
            <a:off x="151150" y="1527385"/>
            <a:ext cx="4436663" cy="2406440"/>
            <a:chOff x="151150" y="1527385"/>
            <a:chExt cx="4436663" cy="24064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E438BA6-CB75-B660-A762-59F990714D9A}"/>
                </a:ext>
              </a:extLst>
            </p:cNvPr>
            <p:cNvGrpSpPr/>
            <p:nvPr/>
          </p:nvGrpSpPr>
          <p:grpSpPr>
            <a:xfrm>
              <a:off x="151150" y="1527385"/>
              <a:ext cx="4436663" cy="2406440"/>
              <a:chOff x="1295963" y="412960"/>
              <a:chExt cx="5783568" cy="31370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FD870F5-85AA-E26C-1C10-517A6BE1BC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045" t="23921" r="27116" b="40121"/>
              <a:stretch/>
            </p:blipFill>
            <p:spPr>
              <a:xfrm>
                <a:off x="1295963" y="1452432"/>
                <a:ext cx="5783568" cy="2097528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6C18477-F70E-F33F-C7A0-203C766B4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045" t="2140" r="27116" b="80039"/>
              <a:stretch/>
            </p:blipFill>
            <p:spPr>
              <a:xfrm>
                <a:off x="1295963" y="412960"/>
                <a:ext cx="5783568" cy="1039479"/>
              </a:xfrm>
              <a:prstGeom prst="rect">
                <a:avLst/>
              </a:prstGeom>
            </p:spPr>
          </p:pic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0EBD2D7-B2E8-9597-931A-AC452C59AB0F}"/>
                </a:ext>
              </a:extLst>
            </p:cNvPr>
            <p:cNvSpPr/>
            <p:nvPr/>
          </p:nvSpPr>
          <p:spPr>
            <a:xfrm>
              <a:off x="3648075" y="2876550"/>
              <a:ext cx="939738" cy="105727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62A186-129C-1A35-8FF5-177B84F6ECFD}"/>
              </a:ext>
            </a:extLst>
          </p:cNvPr>
          <p:cNvCxnSpPr/>
          <p:nvPr/>
        </p:nvCxnSpPr>
        <p:spPr>
          <a:xfrm>
            <a:off x="4553054" y="3886200"/>
            <a:ext cx="622362" cy="4191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4FD2A7-32BD-9A50-3D1B-C28C5F87B9FB}"/>
              </a:ext>
            </a:extLst>
          </p:cNvPr>
          <p:cNvSpPr txBox="1"/>
          <p:nvPr/>
        </p:nvSpPr>
        <p:spPr>
          <a:xfrm>
            <a:off x="5452443" y="2170891"/>
            <a:ext cx="6323368" cy="3077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 a Case Online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 - 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Center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 will respond within 48 hours!</a:t>
            </a:r>
          </a:p>
        </p:txBody>
      </p:sp>
    </p:spTree>
    <p:extLst>
      <p:ext uri="{BB962C8B-B14F-4D97-AF65-F5344CB8AC3E}">
        <p14:creationId xmlns:p14="http://schemas.microsoft.com/office/powerpoint/2010/main" val="306566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0B2D93A-E787-E2DF-BBDB-D05B56FE23B5}"/>
              </a:ext>
            </a:extLst>
          </p:cNvPr>
          <p:cNvSpPr txBox="1"/>
          <p:nvPr/>
        </p:nvSpPr>
        <p:spPr>
          <a:xfrm>
            <a:off x="6665896" y="404379"/>
            <a:ext cx="331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Create User ID and Password</a:t>
            </a:r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FE7633-04E2-FC54-3538-DB03D52BAF9D}"/>
              </a:ext>
            </a:extLst>
          </p:cNvPr>
          <p:cNvSpPr txBox="1"/>
          <p:nvPr/>
        </p:nvSpPr>
        <p:spPr>
          <a:xfrm>
            <a:off x="5695619" y="1775767"/>
            <a:ext cx="5115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Create User ID and Password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Complete all Required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Select three (3) security questions, establish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E1C222-6F1F-B472-4140-D1E9F0F0B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64" t="26123" r="22398" b="20908"/>
          <a:stretch/>
        </p:blipFill>
        <p:spPr>
          <a:xfrm>
            <a:off x="4971451" y="2809875"/>
            <a:ext cx="6956398" cy="3725329"/>
          </a:xfrm>
          <a:prstGeom prst="rect">
            <a:avLst/>
          </a:prstGeom>
          <a:ln w="25400">
            <a:solidFill>
              <a:srgbClr val="0066CC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D4580F-3E08-7DB9-BCD5-DC655650F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72" t="18584" r="35802" b="50948"/>
          <a:stretch/>
        </p:blipFill>
        <p:spPr>
          <a:xfrm>
            <a:off x="134595" y="2292205"/>
            <a:ext cx="4170705" cy="2318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7F21D7-3DCC-4B4E-FCC9-A07CF94AE2D5}"/>
              </a:ext>
            </a:extLst>
          </p:cNvPr>
          <p:cNvSpPr txBox="1"/>
          <p:nvPr/>
        </p:nvSpPr>
        <p:spPr>
          <a:xfrm>
            <a:off x="7072015" y="1048195"/>
            <a:ext cx="250539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www.filectui.com</a:t>
            </a:r>
            <a:endParaRPr lang="en-US" sz="1600" u="sng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FF9FAB-60B9-B7D2-7F09-8A06736CD7A9}"/>
              </a:ext>
            </a:extLst>
          </p:cNvPr>
          <p:cNvGrpSpPr/>
          <p:nvPr/>
        </p:nvGrpSpPr>
        <p:grpSpPr>
          <a:xfrm>
            <a:off x="167950" y="196498"/>
            <a:ext cx="3741577" cy="803605"/>
            <a:chOff x="1334277" y="231736"/>
            <a:chExt cx="4308004" cy="925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3C44749-EA96-0D92-DE55-82D6DE40904A}"/>
                </a:ext>
              </a:extLst>
            </p:cNvPr>
            <p:cNvGrpSpPr/>
            <p:nvPr/>
          </p:nvGrpSpPr>
          <p:grpSpPr>
            <a:xfrm>
              <a:off x="1334277" y="231736"/>
              <a:ext cx="3350479" cy="925260"/>
              <a:chOff x="184217" y="170376"/>
              <a:chExt cx="2567372" cy="65071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328CBE3-629E-BB8E-52DA-F11AF7C9C2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1346" t="16084" r="40623" b="75711"/>
              <a:stretch/>
            </p:blipFill>
            <p:spPr bwMode="auto">
              <a:xfrm>
                <a:off x="184217" y="170376"/>
                <a:ext cx="2542205" cy="65071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44E0DB-72B9-4864-46F3-55F046AEDE7D}"/>
                  </a:ext>
                </a:extLst>
              </p:cNvPr>
              <p:cNvSpPr txBox="1"/>
              <p:nvPr/>
            </p:nvSpPr>
            <p:spPr>
              <a:xfrm>
                <a:off x="1149292" y="394283"/>
                <a:ext cx="1602297" cy="40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9ADCEF-05E8-38E7-1390-AAA37312FE03}"/>
                </a:ext>
              </a:extLst>
            </p:cNvPr>
            <p:cNvSpPr txBox="1"/>
            <p:nvPr/>
          </p:nvSpPr>
          <p:spPr>
            <a:xfrm>
              <a:off x="2292592" y="523203"/>
              <a:ext cx="3349689" cy="53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CONNECTICUT DEPARTMENT OF LABOR</a:t>
              </a:r>
            </a:p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CONSUMER CONTACT CENTER 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CCC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90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9BF2951-4EE0-EAF2-E4D0-0D70C78EBBF8}"/>
              </a:ext>
            </a:extLst>
          </p:cNvPr>
          <p:cNvSpPr txBox="1"/>
          <p:nvPr/>
        </p:nvSpPr>
        <p:spPr>
          <a:xfrm>
            <a:off x="5434268" y="487965"/>
            <a:ext cx="62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Locked Out of </a:t>
            </a:r>
            <a:r>
              <a:rPr lang="en-US" b="1" i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ReEmployCT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Account – “Self Heal” Process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0C5C87-DF6C-B2C1-F33D-F94E67CB6DE1}"/>
              </a:ext>
            </a:extLst>
          </p:cNvPr>
          <p:cNvGrpSpPr/>
          <p:nvPr/>
        </p:nvGrpSpPr>
        <p:grpSpPr>
          <a:xfrm>
            <a:off x="167950" y="196498"/>
            <a:ext cx="3741577" cy="803605"/>
            <a:chOff x="1334277" y="231736"/>
            <a:chExt cx="4308004" cy="925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03503-B362-CC8F-70A0-BDE00237C07D}"/>
                </a:ext>
              </a:extLst>
            </p:cNvPr>
            <p:cNvGrpSpPr/>
            <p:nvPr/>
          </p:nvGrpSpPr>
          <p:grpSpPr>
            <a:xfrm>
              <a:off x="1334277" y="231736"/>
              <a:ext cx="3350479" cy="925260"/>
              <a:chOff x="184217" y="170376"/>
              <a:chExt cx="2567372" cy="65071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9E02FBB-A29C-2A41-413F-8931FEDD6B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1346" t="16084" r="40623" b="75711"/>
              <a:stretch/>
            </p:blipFill>
            <p:spPr bwMode="auto">
              <a:xfrm>
                <a:off x="184217" y="170376"/>
                <a:ext cx="2542205" cy="65071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073B-2F33-311B-AE8A-C2EE31F801A3}"/>
                  </a:ext>
                </a:extLst>
              </p:cNvPr>
              <p:cNvSpPr txBox="1"/>
              <p:nvPr/>
            </p:nvSpPr>
            <p:spPr>
              <a:xfrm>
                <a:off x="1149292" y="394283"/>
                <a:ext cx="1602297" cy="40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70081E-2C32-C49B-3E7E-E3072ED06949}"/>
                </a:ext>
              </a:extLst>
            </p:cNvPr>
            <p:cNvSpPr txBox="1"/>
            <p:nvPr/>
          </p:nvSpPr>
          <p:spPr>
            <a:xfrm>
              <a:off x="2292592" y="523203"/>
              <a:ext cx="3349689" cy="53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CONNECTICUT DEPARTMENT OF LABOR</a:t>
              </a:r>
            </a:p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CONSUMER CONTACT CENTER 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CCC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5DEC4B3-9B1C-08E2-6F4E-4A52EC41D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5" t="760" r="61878" b="69837"/>
          <a:stretch/>
        </p:blipFill>
        <p:spPr>
          <a:xfrm>
            <a:off x="167950" y="1899929"/>
            <a:ext cx="4737425" cy="2795716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E80F35-2A35-EF00-AB2F-AF9D91557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4" t="32309" r="57386" b="46306"/>
          <a:stretch/>
        </p:blipFill>
        <p:spPr>
          <a:xfrm>
            <a:off x="6096000" y="1954634"/>
            <a:ext cx="5218815" cy="1998241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6332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AC5973-C41D-F0A4-F486-DFC13A06021A}"/>
              </a:ext>
            </a:extLst>
          </p:cNvPr>
          <p:cNvSpPr txBox="1"/>
          <p:nvPr/>
        </p:nvSpPr>
        <p:spPr>
          <a:xfrm>
            <a:off x="5434268" y="487965"/>
            <a:ext cx="62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Locked Out of </a:t>
            </a:r>
            <a:r>
              <a:rPr lang="en-US" b="1" i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ReEmployCT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Account – “Self Heal” Process (cont.)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98E650-1809-110C-129C-77AF42BA152E}"/>
              </a:ext>
            </a:extLst>
          </p:cNvPr>
          <p:cNvGrpSpPr/>
          <p:nvPr/>
        </p:nvGrpSpPr>
        <p:grpSpPr>
          <a:xfrm>
            <a:off x="167950" y="196498"/>
            <a:ext cx="3741577" cy="803605"/>
            <a:chOff x="1334277" y="231736"/>
            <a:chExt cx="4308004" cy="9252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DB852F-4B8E-EC20-2D42-6FDBDFE1A8EA}"/>
                </a:ext>
              </a:extLst>
            </p:cNvPr>
            <p:cNvGrpSpPr/>
            <p:nvPr/>
          </p:nvGrpSpPr>
          <p:grpSpPr>
            <a:xfrm>
              <a:off x="1334277" y="231736"/>
              <a:ext cx="3350479" cy="925260"/>
              <a:chOff x="184217" y="170376"/>
              <a:chExt cx="2567372" cy="65071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50D8578-1247-ECF3-9FEB-A2DA5AAC2A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1346" t="16084" r="40623" b="75711"/>
              <a:stretch/>
            </p:blipFill>
            <p:spPr bwMode="auto">
              <a:xfrm>
                <a:off x="184217" y="170376"/>
                <a:ext cx="2542205" cy="65071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907CF-9C41-29B2-1AEB-20833A6EEA98}"/>
                  </a:ext>
                </a:extLst>
              </p:cNvPr>
              <p:cNvSpPr txBox="1"/>
              <p:nvPr/>
            </p:nvSpPr>
            <p:spPr>
              <a:xfrm>
                <a:off x="1149292" y="394283"/>
                <a:ext cx="1602297" cy="40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D8BAD3-63FA-4238-E449-113B4FE20214}"/>
                </a:ext>
              </a:extLst>
            </p:cNvPr>
            <p:cNvSpPr txBox="1"/>
            <p:nvPr/>
          </p:nvSpPr>
          <p:spPr>
            <a:xfrm>
              <a:off x="2292592" y="523203"/>
              <a:ext cx="3349689" cy="53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CONNECTICUT DEPARTMENT OF LABOR</a:t>
              </a:r>
            </a:p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CONSUMER CONTACT CENTER 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CCC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CEE3686-25AA-F46E-94D8-D28E3EDAF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15" t="925" r="423" b="81418"/>
          <a:stretch/>
        </p:blipFill>
        <p:spPr>
          <a:xfrm>
            <a:off x="5886450" y="1998320"/>
            <a:ext cx="5354985" cy="143068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8E8574E-B190-E756-7A79-19C18EA4CBFA}"/>
              </a:ext>
            </a:extLst>
          </p:cNvPr>
          <p:cNvGrpSpPr/>
          <p:nvPr/>
        </p:nvGrpSpPr>
        <p:grpSpPr>
          <a:xfrm>
            <a:off x="235123" y="1998320"/>
            <a:ext cx="5061474" cy="2097429"/>
            <a:chOff x="235123" y="1998320"/>
            <a:chExt cx="5061474" cy="20974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036361-2160-9797-6A0B-2D09E9B98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4" t="75326" r="55593" b="643"/>
            <a:stretch/>
          </p:blipFill>
          <p:spPr>
            <a:xfrm>
              <a:off x="235123" y="1998320"/>
              <a:ext cx="5061474" cy="209742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EA3984-F0E3-847A-522F-F2F13FEC0A36}"/>
                </a:ext>
              </a:extLst>
            </p:cNvPr>
            <p:cNvSpPr/>
            <p:nvPr/>
          </p:nvSpPr>
          <p:spPr>
            <a:xfrm>
              <a:off x="3909527" y="2277208"/>
              <a:ext cx="1119673" cy="589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920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AC5973-C41D-F0A4-F486-DFC13A06021A}"/>
              </a:ext>
            </a:extLst>
          </p:cNvPr>
          <p:cNvSpPr txBox="1"/>
          <p:nvPr/>
        </p:nvSpPr>
        <p:spPr>
          <a:xfrm>
            <a:off x="5434268" y="487965"/>
            <a:ext cx="62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Locked Out of </a:t>
            </a:r>
            <a:r>
              <a:rPr lang="en-US" b="1" i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ReEmployCT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Account – “Self Heal” Process (cont.)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98E650-1809-110C-129C-77AF42BA152E}"/>
              </a:ext>
            </a:extLst>
          </p:cNvPr>
          <p:cNvGrpSpPr/>
          <p:nvPr/>
        </p:nvGrpSpPr>
        <p:grpSpPr>
          <a:xfrm>
            <a:off x="167950" y="196498"/>
            <a:ext cx="3741577" cy="803605"/>
            <a:chOff x="1334277" y="231736"/>
            <a:chExt cx="4308004" cy="9252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DB852F-4B8E-EC20-2D42-6FDBDFE1A8EA}"/>
                </a:ext>
              </a:extLst>
            </p:cNvPr>
            <p:cNvGrpSpPr/>
            <p:nvPr/>
          </p:nvGrpSpPr>
          <p:grpSpPr>
            <a:xfrm>
              <a:off x="1334277" y="231736"/>
              <a:ext cx="3350479" cy="925260"/>
              <a:chOff x="184217" y="170376"/>
              <a:chExt cx="2567372" cy="65071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50D8578-1247-ECF3-9FEB-A2DA5AAC2A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1346" t="16084" r="40623" b="75711"/>
              <a:stretch/>
            </p:blipFill>
            <p:spPr bwMode="auto">
              <a:xfrm>
                <a:off x="184217" y="170376"/>
                <a:ext cx="2542205" cy="65071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907CF-9C41-29B2-1AEB-20833A6EEA98}"/>
                  </a:ext>
                </a:extLst>
              </p:cNvPr>
              <p:cNvSpPr txBox="1"/>
              <p:nvPr/>
            </p:nvSpPr>
            <p:spPr>
              <a:xfrm>
                <a:off x="1149292" y="394283"/>
                <a:ext cx="1602297" cy="40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D8BAD3-63FA-4238-E449-113B4FE20214}"/>
                </a:ext>
              </a:extLst>
            </p:cNvPr>
            <p:cNvSpPr txBox="1"/>
            <p:nvPr/>
          </p:nvSpPr>
          <p:spPr>
            <a:xfrm>
              <a:off x="2292592" y="523203"/>
              <a:ext cx="3349689" cy="53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CONNECTICUT DEPARTMENT OF LABOR</a:t>
              </a:r>
            </a:p>
            <a:p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CONSUMER CONTACT CENTER 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CCC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FADAEE-652C-FB2A-5656-1985056D565E}"/>
              </a:ext>
            </a:extLst>
          </p:cNvPr>
          <p:cNvGrpSpPr/>
          <p:nvPr/>
        </p:nvGrpSpPr>
        <p:grpSpPr>
          <a:xfrm>
            <a:off x="187000" y="2053374"/>
            <a:ext cx="5267129" cy="3385401"/>
            <a:chOff x="187000" y="2053374"/>
            <a:chExt cx="5267129" cy="33854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4DACAD-A6FE-0AF4-E351-45F18FBC4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133" t="32105" r="3118" b="27581"/>
            <a:stretch/>
          </p:blipFill>
          <p:spPr>
            <a:xfrm>
              <a:off x="187000" y="2053374"/>
              <a:ext cx="5267129" cy="338540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E04739-8C0F-26ED-3121-D10837439DFB}"/>
                </a:ext>
              </a:extLst>
            </p:cNvPr>
            <p:cNvSpPr/>
            <p:nvPr/>
          </p:nvSpPr>
          <p:spPr>
            <a:xfrm>
              <a:off x="3676650" y="3324225"/>
              <a:ext cx="88582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22C4AE-8BB1-FF82-9765-79DBF89A116B}"/>
              </a:ext>
            </a:extLst>
          </p:cNvPr>
          <p:cNvGrpSpPr/>
          <p:nvPr/>
        </p:nvGrpSpPr>
        <p:grpSpPr>
          <a:xfrm>
            <a:off x="6096000" y="2053374"/>
            <a:ext cx="5534797" cy="1752845"/>
            <a:chOff x="6096000" y="2053374"/>
            <a:chExt cx="5534797" cy="17528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08B4D3-5E66-74A9-791C-B67C1C663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053374"/>
              <a:ext cx="5534797" cy="175284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9870A3-FBE6-8CB2-E266-CAF31FF47887}"/>
                </a:ext>
              </a:extLst>
            </p:cNvPr>
            <p:cNvSpPr/>
            <p:nvPr/>
          </p:nvSpPr>
          <p:spPr>
            <a:xfrm>
              <a:off x="9810750" y="2600325"/>
              <a:ext cx="88582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149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583</Words>
  <Application>Microsoft Office PowerPoint</Application>
  <PresentationFormat>Widescreen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Stankiewicz, Mark</dc:creator>
  <cp:lastModifiedBy>John Higgins</cp:lastModifiedBy>
  <cp:revision>83</cp:revision>
  <cp:lastPrinted>2026-01-13T14:03:42Z</cp:lastPrinted>
  <dcterms:created xsi:type="dcterms:W3CDTF">2022-08-17T16:53:57Z</dcterms:created>
  <dcterms:modified xsi:type="dcterms:W3CDTF">2026-01-15T15:45:15Z</dcterms:modified>
</cp:coreProperties>
</file>